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Default Extension="gif" ContentType="image/gif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3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9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30.xml" ContentType="application/vnd.openxmlformats-officedocument.presentationml.slide+xml"/>
  <Override PartName="/ppt/slides/slide8.xml" ContentType="application/vnd.openxmlformats-officedocument.presentationml.slide+xml"/>
  <Override PartName="/ppt/slides/slide27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34.xml" Type="http://schemas.openxmlformats.org/officeDocument/2006/relationships/slide" Id="rId39"/><Relationship Target="slides/slide33.xml" Type="http://schemas.openxmlformats.org/officeDocument/2006/relationships/slide" Id="rId38"/><Relationship Target="slides/slide32.xml" Type="http://schemas.openxmlformats.org/officeDocument/2006/relationships/slide" Id="rId37"/><Relationship Target="slides/slide14.xml" Type="http://schemas.openxmlformats.org/officeDocument/2006/relationships/slide" Id="rId19"/><Relationship Target="slides/slide31.xml" Type="http://schemas.openxmlformats.org/officeDocument/2006/relationships/slide" Id="rId36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25.xml" Type="http://schemas.openxmlformats.org/officeDocument/2006/relationships/slide" Id="rId30"/><Relationship Target="slides/slide7.xml" Type="http://schemas.openxmlformats.org/officeDocument/2006/relationships/slide" Id="rId12"/><Relationship Target="slides/slide26.xml" Type="http://schemas.openxmlformats.org/officeDocument/2006/relationships/slide" Id="rId31"/><Relationship Target="slides/slide8.xml" Type="http://schemas.openxmlformats.org/officeDocument/2006/relationships/slide" Id="rId13"/><Relationship Target="slides/slide5.xml" Type="http://schemas.openxmlformats.org/officeDocument/2006/relationships/slide" Id="rId10"/><Relationship Target="slides/slide6.xml" Type="http://schemas.openxmlformats.org/officeDocument/2006/relationships/slide" Id="rId11"/><Relationship Target="slides/slide29.xml" Type="http://schemas.openxmlformats.org/officeDocument/2006/relationships/slide" Id="rId34"/><Relationship Target="slides/slide30.xml" Type="http://schemas.openxmlformats.org/officeDocument/2006/relationships/slide" Id="rId35"/><Relationship Target="slides/slide27.xml" Type="http://schemas.openxmlformats.org/officeDocument/2006/relationships/slide" Id="rId32"/><Relationship Target="slides/slide28.xml" Type="http://schemas.openxmlformats.org/officeDocument/2006/relationships/slide" Id="rId33"/><Relationship Target="slides/slide24.xml" Type="http://schemas.openxmlformats.org/officeDocument/2006/relationships/slide" Id="rId29"/><Relationship Target="slides/slide21.xml" Type="http://schemas.openxmlformats.org/officeDocument/2006/relationships/slide" Id="rId26"/><Relationship Target="slides/slide20.xml" Type="http://schemas.openxmlformats.org/officeDocument/2006/relationships/slide" Id="rId25"/><Relationship Target="slides/slide23.xml" Type="http://schemas.openxmlformats.org/officeDocument/2006/relationships/slide" Id="rId28"/><Relationship Target="slides/slide22.xml" Type="http://schemas.openxmlformats.org/officeDocument/2006/relationships/slide" Id="rId27"/><Relationship Target="presProps.xml" Type="http://schemas.openxmlformats.org/officeDocument/2006/relationships/presProps" Id="rId2"/><Relationship Target="slides/slide16.xml" Type="http://schemas.openxmlformats.org/officeDocument/2006/relationships/slide" Id="rId21"/><Relationship Target="theme/theme3.xml" Type="http://schemas.openxmlformats.org/officeDocument/2006/relationships/theme" Id="rId1"/><Relationship Target="slides/slide17.xml" Type="http://schemas.openxmlformats.org/officeDocument/2006/relationships/slide" Id="rId22"/><Relationship Target="slideMasters/slideMaster1.xml" Type="http://schemas.openxmlformats.org/officeDocument/2006/relationships/slideMaster" Id="rId4"/><Relationship Target="slides/slide18.xml" Type="http://schemas.openxmlformats.org/officeDocument/2006/relationships/slide" Id="rId23"/><Relationship Target="tableStyles.xml" Type="http://schemas.openxmlformats.org/officeDocument/2006/relationships/tableStyles" Id="rId3"/><Relationship Target="slides/slide19.xml" Type="http://schemas.openxmlformats.org/officeDocument/2006/relationships/slide" Id="rId24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" name="Shape 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" name="Shape 2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" name="Shape 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" name="Shape 3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4" name="Shape 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Shape 4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9" name="Shape 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1" name="Shape 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2" name="Shape 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6" name="Shape 1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4" name="Shape 1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" name="Shape 12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3" name="Shape 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9" name="Shape 1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4" name="Shape 1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0" name="Shape 1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6" name="Shape 1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7" name="Shape 15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2" name="Shape 1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3" name="Shape 16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7" name="Shape 1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8" name="Shape 16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3" name="Shape 1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4" name="Shape 17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9" name="Shape 1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0" name="Shape 18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6" name="Shape 1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7" name="Shape 18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88" name="Shape 18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5" name="Shape 1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6" name="Shape 19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97" name="Shape 19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2" name="Shape 2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3" name="Shape 20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7" name="Shape 2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8" name="Shape 20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4" name="Shape 2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5" name="Shape 21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16" name="Shape 21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1" name="Shape 2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2" name="Shape 22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23" name="Shape 22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6" name="Shape 2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7" name="Shape 22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1" name="Shape 2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2" name="Shape 23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33" name="Shape 23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7" name="Shape 2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8" name="Shape 23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2" name="Shape 2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3" name="Shape 24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44" name="Shape 24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9" name="Shape 2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0" name="Shape 25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6" name="Shape 2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7" name="Shape 25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58" name="Shape 25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4" name="Shape 2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5" name="Shape 26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66" name="Shape 26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0" name="Shape 2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1" name="Shape 27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72" name="Shape 27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6" name="Shape 2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7" name="Shape 27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78" name="Shape 27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idx="1" type="subTitle"/>
          </p:nvPr>
        </p:nvSpPr>
        <p:spPr>
          <a:xfrm>
            <a:off y="2840053" x="685800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marL="0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1pPr>
            <a:lvl2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2pPr>
            <a:lvl3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3pPr>
            <a:lvl4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4pPr>
            <a:lvl5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5pPr>
            <a:lvl6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6pPr>
            <a:lvl7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7pPr>
            <a:lvl8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8pPr>
            <a:lvl9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" name="Shape 9"/>
          <p:cNvSpPr txBox="1"/>
          <p:nvPr>
            <p:ph type="ctrTitle"/>
          </p:nvPr>
        </p:nvSpPr>
        <p:spPr>
          <a:xfrm>
            <a:off y="1583342" x="685800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 indent="304800">
              <a:buSzPct val="100000"/>
              <a:defRPr sz="4800"/>
            </a:lvl1pPr>
            <a:lvl2pPr algn="ctr" indent="304800">
              <a:buSzPct val="100000"/>
              <a:defRPr sz="4800"/>
            </a:lvl2pPr>
            <a:lvl3pPr algn="ctr" indent="304800">
              <a:buSzPct val="100000"/>
              <a:defRPr sz="4800"/>
            </a:lvl3pPr>
            <a:lvl4pPr algn="ctr" indent="304800">
              <a:buSzPct val="100000"/>
              <a:defRPr sz="4800"/>
            </a:lvl4pPr>
            <a:lvl5pPr algn="ctr" indent="304800">
              <a:buSzPct val="100000"/>
              <a:defRPr sz="4800"/>
            </a:lvl5pPr>
            <a:lvl6pPr algn="ctr" indent="304800">
              <a:buSzPct val="100000"/>
              <a:defRPr sz="4800"/>
            </a:lvl6pPr>
            <a:lvl7pPr algn="ctr" indent="304800">
              <a:buSzPct val="100000"/>
              <a:defRPr sz="4800"/>
            </a:lvl7pPr>
            <a:lvl8pPr algn="ctr" indent="304800">
              <a:buSzPct val="100000"/>
              <a:defRPr sz="4800"/>
            </a:lvl8pPr>
            <a:lvl9pPr algn="ctr" indent="304800">
              <a:buSzPct val="100000"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indent="-171450" marL="285750">
              <a:spcBef>
                <a:spcPts val="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2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1pPr>
            <a:lvl2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2pPr>
            <a:lvl3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3pPr>
            <a:lvl4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4pPr>
            <a:lvl5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5pPr>
            <a:lvl6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6pPr>
            <a:lvl7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7pPr>
            <a:lvl8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8pPr>
            <a:lvl9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indent="-152400" marL="342900">
              <a:spcBef>
                <a:spcPts val="600"/>
              </a:spcBef>
              <a:buClr>
                <a:schemeClr val="lt1"/>
              </a:buClr>
              <a:buSzPct val="100000"/>
              <a:defRPr sz="3000">
                <a:solidFill>
                  <a:schemeClr val="lt1"/>
                </a:solidFill>
              </a:defRPr>
            </a:lvl1pPr>
            <a:lvl2pPr indent="-133350" marL="742950">
              <a:spcBef>
                <a:spcPts val="480"/>
              </a:spcBef>
              <a:buClr>
                <a:schemeClr val="lt1"/>
              </a:buClr>
              <a:buSzPct val="100000"/>
              <a:defRPr sz="2400">
                <a:solidFill>
                  <a:schemeClr val="lt1"/>
                </a:solidFill>
              </a:defRPr>
            </a:lvl2pPr>
            <a:lvl3pPr indent="-76200" marL="1143000">
              <a:spcBef>
                <a:spcPts val="480"/>
              </a:spcBef>
              <a:buClr>
                <a:schemeClr val="lt1"/>
              </a:buClr>
              <a:buSzPct val="100000"/>
              <a:defRPr sz="2400">
                <a:solidFill>
                  <a:schemeClr val="lt1"/>
                </a:solidFill>
              </a:defRPr>
            </a:lvl3pPr>
            <a:lvl4pPr indent="-114300" marL="16002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4pPr>
            <a:lvl5pPr indent="-114300" marL="20574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5pPr>
            <a:lvl6pPr indent="-114300" marL="25146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6pPr>
            <a:lvl7pPr indent="-114300" marL="29718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7pPr>
            <a:lvl8pPr indent="-114300" marL="34290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8pPr>
            <a:lvl9pPr indent="-114300" marL="38862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3.png" Type="http://schemas.openxmlformats.org/officeDocument/2006/relationships/image" Id="rId4"/><Relationship Target="../media/image16.png" Type="http://schemas.openxmlformats.org/officeDocument/2006/relationships/image" Id="rId3"/><Relationship Target="../media/image01.jpg" Type="http://schemas.openxmlformats.org/officeDocument/2006/relationships/image" Id="rId5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6.png" Type="http://schemas.openxmlformats.org/officeDocument/2006/relationships/image" Id="rId3"/></Relationships>
</file>

<file path=ppt/slides/_rels/slide4.xml.rels><?xml version="1.0" encoding="UTF-8" standalone="yes"?><Relationships xmlns="http://schemas.openxmlformats.org/package/2006/relationships"><Relationship Target="../media/image11.jpg" Type="http://schemas.openxmlformats.org/officeDocument/2006/relationships/image" Id="rId12"/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14.jpg" Type="http://schemas.openxmlformats.org/officeDocument/2006/relationships/image" Id="rId10"/><Relationship Target="../media/image00.jpg" Type="http://schemas.openxmlformats.org/officeDocument/2006/relationships/image" Id="rId4"/><Relationship Target="../media/image12.gif" Type="http://schemas.openxmlformats.org/officeDocument/2006/relationships/image" Id="rId11"/><Relationship Target="../media/image05.jpg" Type="http://schemas.openxmlformats.org/officeDocument/2006/relationships/image" Id="rId3"/><Relationship Target="../media/image08.jpg" Type="http://schemas.openxmlformats.org/officeDocument/2006/relationships/image" Id="rId9"/><Relationship Target="../media/image04.jpg" Type="http://schemas.openxmlformats.org/officeDocument/2006/relationships/image" Id="rId6"/><Relationship Target="../media/image09.jpg" Type="http://schemas.openxmlformats.org/officeDocument/2006/relationships/image" Id="rId5"/><Relationship Target="../media/image07.jpg" Type="http://schemas.openxmlformats.org/officeDocument/2006/relationships/image" Id="rId8"/><Relationship Target="../media/image15.jpg" Type="http://schemas.openxmlformats.org/officeDocument/2006/relationships/image" Id="rId7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13.jpg" Type="http://schemas.openxmlformats.org/officeDocument/2006/relationships/image" Id="rId4"/><Relationship Target="../media/image10.jpg" Type="http://schemas.openxmlformats.org/officeDocument/2006/relationships/image" Id="rId3"/><Relationship Target="../media/image18.jpg" Type="http://schemas.openxmlformats.org/officeDocument/2006/relationships/image" Id="rId6"/><Relationship Target="../media/image34.jpg" Type="http://schemas.openxmlformats.org/officeDocument/2006/relationships/image" Id="rId5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42.jpg" Type="http://schemas.openxmlformats.org/officeDocument/2006/relationships/image" Id="rId4"/><Relationship Target="../media/image20.jpg" Type="http://schemas.openxmlformats.org/officeDocument/2006/relationships/image" Id="rId3"/><Relationship Target="../media/image23.jpg" Type="http://schemas.openxmlformats.org/officeDocument/2006/relationships/image" Id="rId6"/><Relationship Target="../media/image17.jpg" Type="http://schemas.openxmlformats.org/officeDocument/2006/relationships/image" Id="rId5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22.jpg" Type="http://schemas.openxmlformats.org/officeDocument/2006/relationships/image" Id="rId4"/><Relationship Target="../media/image24.jpg" Type="http://schemas.openxmlformats.org/officeDocument/2006/relationships/image" Id="rId3"/><Relationship Target="../media/image21.jpg" Type="http://schemas.openxmlformats.org/officeDocument/2006/relationships/image" Id="rId6"/><Relationship Target="../media/image19.jpg" Type="http://schemas.openxmlformats.org/officeDocument/2006/relationships/image" Id="rId5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26.jpg" Type="http://schemas.openxmlformats.org/officeDocument/2006/relationships/image" Id="rId10"/><Relationship Target="../media/image33.png" Type="http://schemas.openxmlformats.org/officeDocument/2006/relationships/image" Id="rId4"/><Relationship Target="../media/image25.jpg" Type="http://schemas.openxmlformats.org/officeDocument/2006/relationships/image" Id="rId3"/><Relationship Target="../media/image29.jpg" Type="http://schemas.openxmlformats.org/officeDocument/2006/relationships/image" Id="rId9"/><Relationship Target="http://youtube.com/v/SQk7AFe13CY" Type="http://schemas.openxmlformats.org/officeDocument/2006/relationships/hyperlink" TargetMode="External" Id="rId6"/><Relationship Target="../media/image44.jpg" Type="http://schemas.openxmlformats.org/officeDocument/2006/relationships/image" Id="rId8"/><Relationship Target="../media/image27.jpg" Type="http://schemas.openxmlformats.org/officeDocument/2006/relationships/image" Id="rId7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28.jpg" Type="http://schemas.openxmlformats.org/officeDocument/2006/relationships/image" Id="rId4"/><Relationship Target="../media/image31.jpg" Type="http://schemas.openxmlformats.org/officeDocument/2006/relationships/image" Id="rId3"/><Relationship Target="../media/image40.jpg" Type="http://schemas.openxmlformats.org/officeDocument/2006/relationships/image" Id="rId5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36.jpg" Type="http://schemas.openxmlformats.org/officeDocument/2006/relationships/image" Id="rId4"/><Relationship Target="../media/image30.jpg" Type="http://schemas.openxmlformats.org/officeDocument/2006/relationships/image" Id="rId3"/><Relationship Target="../media/image37.jpg" Type="http://schemas.openxmlformats.org/officeDocument/2006/relationships/image" Id="rId5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35.gif" Type="http://schemas.openxmlformats.org/officeDocument/2006/relationships/image" Id="rId4"/><Relationship Target="../media/image32.jpg" Type="http://schemas.openxmlformats.org/officeDocument/2006/relationships/image" Id="rId3"/><Relationship Target="../media/image43.jpg" Type="http://schemas.openxmlformats.org/officeDocument/2006/relationships/image" Id="rId6"/><Relationship Target="../media/image41.jpg" Type="http://schemas.openxmlformats.org/officeDocument/2006/relationships/image" Id="rId5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38.jpg" Type="http://schemas.openxmlformats.org/officeDocument/2006/relationships/image" Id="rId4"/><Relationship Target="../media/image39.jpg" Type="http://schemas.openxmlformats.org/officeDocument/2006/relationships/image" Id="rId3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49.jpg" Type="http://schemas.openxmlformats.org/officeDocument/2006/relationships/image" Id="rId3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46.jpg" Type="http://schemas.openxmlformats.org/officeDocument/2006/relationships/image" Id="rId4"/><Relationship Target="../media/image48.jpg" Type="http://schemas.openxmlformats.org/officeDocument/2006/relationships/image" Id="rId3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57.jpg" Type="http://schemas.openxmlformats.org/officeDocument/2006/relationships/image" Id="rId4"/><Relationship Target="../media/image51.jpg" Type="http://schemas.openxmlformats.org/officeDocument/2006/relationships/image" Id="rId3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45.jpg" Type="http://schemas.openxmlformats.org/officeDocument/2006/relationships/image" Id="rId4"/><Relationship Target="../media/image55.jpg" Type="http://schemas.openxmlformats.org/officeDocument/2006/relationships/image" Id="rId3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47.jpg" Type="http://schemas.openxmlformats.org/officeDocument/2006/relationships/image" Id="rId3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3.png" Type="http://schemas.openxmlformats.org/officeDocument/2006/relationships/image" Id="rId3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50.jpg" Type="http://schemas.openxmlformats.org/officeDocument/2006/relationships/image" Id="rId3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56.jpg" Type="http://schemas.openxmlformats.org/officeDocument/2006/relationships/image" Id="rId4"/><Relationship Target="../media/image59.jpg" Type="http://schemas.openxmlformats.org/officeDocument/2006/relationships/image" Id="rId3"/><Relationship Target="../media/image53.jpg" Type="http://schemas.openxmlformats.org/officeDocument/2006/relationships/image" Id="rId5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52.jpg" Type="http://schemas.openxmlformats.org/officeDocument/2006/relationships/image" Id="rId4"/><Relationship Target="../media/image54.jpg" Type="http://schemas.openxmlformats.org/officeDocument/2006/relationships/image" Id="rId3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6.jpg" Type="http://schemas.openxmlformats.org/officeDocument/2006/relationships/image" Id="rId3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70.jpg" Type="http://schemas.openxmlformats.org/officeDocument/2006/relationships/image" Id="rId3"/></Relationships>
</file>

<file path=ppt/slides/_rels/slide24.xml.rels><?xml version="1.0" encoding="UTF-8" standalone="yes"?><Relationships xmlns="http://schemas.openxmlformats.org/package/2006/relationships"><Relationship Target="../notesSlides/notesSlide2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2.jpg" Type="http://schemas.openxmlformats.org/officeDocument/2006/relationships/image" Id="rId3"/></Relationships>
</file>

<file path=ppt/slides/_rels/slide25.xml.rels><?xml version="1.0" encoding="UTF-8" standalone="yes"?><Relationships xmlns="http://schemas.openxmlformats.org/package/2006/relationships"><Relationship Target="../notesSlides/notesSlide2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5.jpg" Type="http://schemas.openxmlformats.org/officeDocument/2006/relationships/image" Id="rId3"/></Relationships>
</file>

<file path=ppt/slides/_rels/slide26.xml.rels><?xml version="1.0" encoding="UTF-8" standalone="yes"?><Relationships xmlns="http://schemas.openxmlformats.org/package/2006/relationships"><Relationship Target="../notesSlides/notesSlide2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58.jpg" Type="http://schemas.openxmlformats.org/officeDocument/2006/relationships/image" Id="rId3"/></Relationships>
</file>

<file path=ppt/slides/_rels/slide27.xml.rels><?xml version="1.0" encoding="UTF-8" standalone="yes"?><Relationships xmlns="http://schemas.openxmlformats.org/package/2006/relationships"><Relationship Target="../notesSlides/notesSlide2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9.jpg" Type="http://schemas.openxmlformats.org/officeDocument/2006/relationships/image" Id="rId3"/></Relationships>
</file>

<file path=ppt/slides/_rels/slide28.xml.rels><?xml version="1.0" encoding="UTF-8" standalone="yes"?><Relationships xmlns="http://schemas.openxmlformats.org/package/2006/relationships"><Relationship Target="../notesSlides/notesSlide28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0.jpg" Type="http://schemas.openxmlformats.org/officeDocument/2006/relationships/image" Id="rId3"/></Relationships>
</file>

<file path=ppt/slides/_rels/slide29.xml.rels><?xml version="1.0" encoding="UTF-8" standalone="yes"?><Relationships xmlns="http://schemas.openxmlformats.org/package/2006/relationships"><Relationship Target="../notesSlides/notesSlide29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4.jpg" Type="http://schemas.openxmlformats.org/officeDocument/2006/relationships/image" Id="rId3"/></Relationships>
</file>

<file path=ppt/slides/_rels/slide30.xml.rels><?xml version="1.0" encoding="UTF-8" standalone="yes"?><Relationships xmlns="http://schemas.openxmlformats.org/package/2006/relationships"><Relationship Target="../notesSlides/notesSlide30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1.jpg" Type="http://schemas.openxmlformats.org/officeDocument/2006/relationships/image" Id="rId3"/></Relationships>
</file>

<file path=ppt/slides/_rels/slide31.xml.rels><?xml version="1.0" encoding="UTF-8" standalone="yes"?><Relationships xmlns="http://schemas.openxmlformats.org/package/2006/relationships"><Relationship Target="../notesSlides/notesSlide31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71.jpg" Type="http://schemas.openxmlformats.org/officeDocument/2006/relationships/image" Id="rId3"/></Relationships>
</file>

<file path=ppt/slides/_rels/slide32.xml.rels><?xml version="1.0" encoding="UTF-8" standalone="yes"?><Relationships xmlns="http://schemas.openxmlformats.org/package/2006/relationships"><Relationship Target="../notesSlides/notesSlide3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7.jpg" Type="http://schemas.openxmlformats.org/officeDocument/2006/relationships/image" Id="rId3"/></Relationships>
</file>

<file path=ppt/slides/_rels/slide33.xml.rels><?xml version="1.0" encoding="UTF-8" standalone="yes"?><Relationships xmlns="http://schemas.openxmlformats.org/package/2006/relationships"><Relationship Target="../notesSlides/notesSlide3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68.jpg" Type="http://schemas.openxmlformats.org/officeDocument/2006/relationships/image" Id="rId3"/></Relationships>
</file>

<file path=ppt/slides/_rels/slide34.xml.rels><?xml version="1.0" encoding="UTF-8" standalone="yes"?><Relationships xmlns="http://schemas.openxmlformats.org/package/2006/relationships"><Relationship Target="../notesSlides/notesSlide3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/>
          <p:nvPr/>
        </p:nvSpPr>
        <p:spPr>
          <a:xfrm>
            <a:off y="8999" x="-717975"/>
            <a:ext cy="5132649" cx="1004442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4" name="Shape 24"/>
          <p:cNvSpPr txBox="1"/>
          <p:nvPr>
            <p:ph type="ctrTitle"/>
          </p:nvPr>
        </p:nvSpPr>
        <p:spPr>
          <a:xfrm>
            <a:off y="109549" x="0"/>
            <a:ext cy="819600" cx="41079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l">
              <a:buNone/>
            </a:pPr>
            <a:r>
              <a:rPr b="0" lang="fr">
                <a:solidFill>
                  <a:srgbClr val="C9DAF8"/>
                </a:solidFill>
                <a:latin typeface="Syncopate"/>
                <a:ea typeface="Syncopate"/>
                <a:cs typeface="Syncopate"/>
                <a:sym typeface="Syncopate"/>
              </a:rPr>
              <a:t>Saturne</a:t>
            </a:r>
          </a:p>
        </p:txBody>
      </p:sp>
      <p:sp>
        <p:nvSpPr>
          <p:cNvPr id="25" name="Shape 25"/>
          <p:cNvSpPr txBox="1"/>
          <p:nvPr>
            <p:ph idx="1" type="subTitle"/>
          </p:nvPr>
        </p:nvSpPr>
        <p:spPr>
          <a:xfrm>
            <a:off y="3982300" x="4291900"/>
            <a:ext cy="1065300" cx="52490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>
                <a:solidFill>
                  <a:srgbClr val="FF9900"/>
                </a:solidFill>
                <a:latin typeface="Syncopate"/>
                <a:ea typeface="Syncopate"/>
                <a:cs typeface="Syncopate"/>
                <a:sym typeface="Syncopate"/>
              </a:rPr>
              <a:t>Le monde inattendu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" name="Shape 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" name="Shape 30"/>
          <p:cNvSpPr/>
          <p:nvPr/>
        </p:nvSpPr>
        <p:spPr>
          <a:xfrm>
            <a:off y="-126909" x="0"/>
            <a:ext cy="5397318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31" name="Shape 31"/>
          <p:cNvSpPr txBox="1"/>
          <p:nvPr>
            <p:ph type="title"/>
          </p:nvPr>
        </p:nvSpPr>
        <p:spPr>
          <a:xfrm>
            <a:off y="-22625" x="942500"/>
            <a:ext cy="994200" cx="7744199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r" indent="0" marL="914400">
              <a:buNone/>
            </a:pPr>
            <a:r>
              <a:rPr sz="2400" lang="fr">
                <a:latin typeface="Syncopate"/>
                <a:ea typeface="Syncopate"/>
                <a:cs typeface="Syncopate"/>
                <a:sym typeface="Syncopate"/>
              </a:rPr>
              <a:t>Quelques données générales</a:t>
            </a:r>
          </a:p>
        </p:txBody>
      </p:sp>
      <p:sp>
        <p:nvSpPr>
          <p:cNvPr id="32" name="Shape 32"/>
          <p:cNvSpPr/>
          <p:nvPr/>
        </p:nvSpPr>
        <p:spPr>
          <a:xfrm>
            <a:off y="-477188" x="-2701912"/>
            <a:ext cy="6541125" cx="8989550"/>
          </a:xfrm>
          <a:custGeom>
            <a:pathLst>
              <a:path w="359582" extrusionOk="0" h="261645">
                <a:moveTo>
                  <a:pt y="72" x="79024"/>
                </a:moveTo>
                <a:cubicBezTo>
                  <a:pt y="1216" x="134574"/>
                  <a:pt y="71821" x="357130"/>
                  <a:pt y="114167" x="359507"/>
                </a:cubicBezTo>
                <a:cubicBezTo>
                  <a:pt y="156512" x="361884"/>
                  <a:pt y="233103" x="147340"/>
                  <a:pt y="254144" x="93286"/>
                </a:cubicBezTo>
                <a:cubicBezTo>
                  <a:pt y="275184" x="39231"/>
                  <a:pt y="245692" x="50676"/>
                  <a:pt y="240410" x="35182"/>
                </a:cubicBezTo>
                <a:cubicBezTo>
                  <a:pt y="235127" x="19687"/>
                  <a:pt y="232134" x="2873"/>
                  <a:pt y="222451" x="320"/>
                </a:cubicBezTo>
                <a:cubicBezTo>
                  <a:pt y="212767" x="-2233"/>
                  <a:pt y="201498" x="15550"/>
                  <a:pt y="182307" x="19864"/>
                </a:cubicBezTo>
                <a:cubicBezTo>
                  <a:pt y="163115" x="24177"/>
                  <a:pt y="137672" x="16343"/>
                  <a:pt y="107300" x="26203"/>
                </a:cubicBezTo>
                <a:cubicBezTo>
                  <a:pt y="76927" x="36063"/>
                  <a:pt y="-1072" x="23473"/>
                  <a:pt y="72" x="79024"/>
                </a:cubicBezTo>
                <a:close/>
              </a:path>
            </a:pathLst>
          </a:custGeom>
          <a:noFill/>
          <a:ln w="9525" cap="flat">
            <a:solidFill>
              <a:srgbClr val="783F04"/>
            </a:solidFill>
            <a:prstDash val="solid"/>
            <a:round/>
            <a:headEnd w="lg" len="lg" type="none"/>
            <a:tailEnd w="lg" len="lg" type="none"/>
          </a:ln>
        </p:spPr>
      </p:sp>
      <p:sp>
        <p:nvSpPr>
          <p:cNvPr id="33" name="Shape 33"/>
          <p:cNvSpPr/>
          <p:nvPr/>
        </p:nvSpPr>
        <p:spPr>
          <a:xfrm>
            <a:off y="1917954" x="5689525"/>
            <a:ext cy="520924" cx="97102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y="1060675" x="1144350"/>
            <a:ext cy="777600" cx="53277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buNone/>
            </a:pPr>
            <a:r>
              <a:rPr sz="1200" lang="fr">
                <a:latin typeface="Ubuntu"/>
                <a:ea typeface="Ubuntu"/>
                <a:cs typeface="Ubuntu"/>
                <a:sym typeface="Ubuntu"/>
              </a:rPr>
              <a:t>Orbite : 1,4 milliards de Km (9,5  Ua)</a:t>
            </a:r>
          </a:p>
          <a:p>
            <a:pPr algn="r" rtl="0" lvl="0">
              <a:buNone/>
            </a:pPr>
            <a:r>
              <a:rPr sz="1200" lang="fr">
                <a:latin typeface="Ubuntu"/>
                <a:ea typeface="Ubuntu"/>
                <a:cs typeface="Ubuntu"/>
                <a:sym typeface="Ubuntu"/>
              </a:rPr>
              <a:t>V orbitale : 9,4 km/s (terre : 30km/s)</a:t>
            </a:r>
          </a:p>
        </p:txBody>
      </p:sp>
      <p:sp>
        <p:nvSpPr>
          <p:cNvPr id="35" name="Shape 35"/>
          <p:cNvSpPr txBox="1"/>
          <p:nvPr/>
        </p:nvSpPr>
        <p:spPr>
          <a:xfrm>
            <a:off y="3051200" x="476850"/>
            <a:ext cy="8960999" cx="59951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buNone/>
            </a:pPr>
            <a:r>
              <a:rPr sz="1100" lang="fr">
                <a:solidFill>
                  <a:srgbClr val="FCE5CD"/>
                </a:solidFill>
                <a:latin typeface="Ubuntu"/>
                <a:ea typeface="Ubuntu"/>
                <a:cs typeface="Ubuntu"/>
                <a:sym typeface="Ubuntu"/>
              </a:rPr>
              <a:t>Période de révolution  </a:t>
            </a:r>
            <a:r>
              <a:rPr sz="1100"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1 0 757,7365</a:t>
            </a:r>
            <a:r>
              <a:rPr sz="1100" lang="fr">
                <a:solidFill>
                  <a:srgbClr val="FCE5CD"/>
                </a:solidFill>
                <a:latin typeface="Ubuntu"/>
                <a:ea typeface="Ubuntu"/>
                <a:cs typeface="Ubuntu"/>
                <a:sym typeface="Ubuntu"/>
              </a:rPr>
              <a:t> j  (29 a 165 j 11,68 h)</a:t>
            </a:r>
          </a:p>
          <a:p>
            <a:pPr algn="r" rtl="0" lvl="0">
              <a:buClr>
                <a:schemeClr val="dk1"/>
              </a:buClr>
              <a:buSzPct val="100000"/>
              <a:buFont typeface="Arial"/>
              <a:buNone/>
            </a:pPr>
            <a:r>
              <a:rPr sz="1100" lang="fr">
                <a:solidFill>
                  <a:srgbClr val="FCE5CD"/>
                </a:solidFill>
                <a:latin typeface="Ubuntu"/>
                <a:ea typeface="Ubuntu"/>
                <a:cs typeface="Ubuntu"/>
                <a:sym typeface="Ubuntu"/>
              </a:rPr>
              <a:t>Inclinaison sur l’écliptique </a:t>
            </a:r>
            <a:r>
              <a:rPr sz="1100"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2,48446</a:t>
            </a:r>
            <a:r>
              <a:rPr sz="1100" lang="fr">
                <a:solidFill>
                  <a:srgbClr val="FCE5CD"/>
                </a:solidFill>
                <a:latin typeface="Ubuntu"/>
                <a:ea typeface="Ubuntu"/>
                <a:cs typeface="Ubuntu"/>
                <a:sym typeface="Ubuntu"/>
              </a:rPr>
              <a:t>°</a:t>
            </a:r>
          </a:p>
          <a:p>
            <a:pPr algn="r" rtl="0" lvl="0">
              <a:buClr>
                <a:schemeClr val="dk1"/>
              </a:buClr>
              <a:buSzPct val="100000"/>
              <a:buFont typeface="Arial"/>
              <a:buNone/>
            </a:pPr>
            <a:r>
              <a:rPr sz="1100" lang="fr">
                <a:latin typeface="Ubuntu"/>
                <a:ea typeface="Ubuntu"/>
                <a:cs typeface="Ubuntu"/>
                <a:sym typeface="Ubuntu"/>
              </a:rPr>
              <a:t>Satellites connus </a:t>
            </a:r>
            <a:r>
              <a:rPr sz="1100" lang="fr">
                <a:solidFill>
                  <a:srgbClr val="FCE5CD"/>
                </a:solidFill>
                <a:latin typeface="Ubuntu"/>
                <a:ea typeface="Ubuntu"/>
                <a:cs typeface="Ubuntu"/>
                <a:sym typeface="Ubuntu"/>
              </a:rPr>
              <a:t>: ~ </a:t>
            </a:r>
            <a:r>
              <a:rPr sz="1100"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200</a:t>
            </a:r>
            <a:r>
              <a:rPr sz="1100" lang="fr">
                <a:solidFill>
                  <a:srgbClr val="FCE5CD"/>
                </a:solidFill>
                <a:latin typeface="Ubuntu"/>
                <a:ea typeface="Ubuntu"/>
                <a:cs typeface="Ubuntu"/>
                <a:sym typeface="Ubuntu"/>
              </a:rPr>
              <a:t> satellites observés, dont</a:t>
            </a:r>
            <a:r>
              <a:rPr sz="1100"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62</a:t>
            </a:r>
            <a:r>
              <a:rPr sz="1100" lang="fr">
                <a:solidFill>
                  <a:srgbClr val="FCE5CD"/>
                </a:solidFill>
                <a:latin typeface="Ubuntu"/>
                <a:ea typeface="Ubuntu"/>
                <a:cs typeface="Ubuntu"/>
                <a:sym typeface="Ubuntu"/>
              </a:rPr>
              <a:t> ont leur orbite confirmée (parmi lesquels 53 ont été nommés) et environ150 lunes mineures.</a:t>
            </a:r>
          </a:p>
          <a:p>
            <a:pPr algn="r" rtl="0" lvl="0">
              <a:buClr>
                <a:schemeClr val="dk1"/>
              </a:buClr>
              <a:buSzPct val="100000"/>
              <a:buFont typeface="Arial"/>
              <a:buNone/>
            </a:pPr>
            <a:r>
              <a:rPr sz="1100" lang="fr">
                <a:solidFill>
                  <a:srgbClr val="FCE5CD"/>
                </a:solidFill>
                <a:latin typeface="Ubuntu"/>
                <a:ea typeface="Ubuntu"/>
                <a:cs typeface="Ubuntu"/>
                <a:sym typeface="Ubuntu"/>
              </a:rPr>
              <a:t>Anneaux connus 7 principaux, finement divisés.</a:t>
            </a:r>
          </a:p>
          <a:p>
            <a:r>
              <a:t/>
            </a:r>
          </a:p>
        </p:txBody>
      </p:sp>
      <p:sp>
        <p:nvSpPr>
          <p:cNvPr id="36" name="Shape 36"/>
          <p:cNvSpPr/>
          <p:nvPr/>
        </p:nvSpPr>
        <p:spPr>
          <a:xfrm rot="-5400000">
            <a:off y="2896511" x="6459287"/>
            <a:ext cy="2242650" cx="250512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/>
          <p:nvPr/>
        </p:nvSpPr>
        <p:spPr>
          <a:xfrm>
            <a:off y="0" x="311950"/>
            <a:ext cy="6172198" cx="82296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y="90900" x="100625"/>
            <a:ext cy="15270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latin typeface="Ubuntu"/>
                <a:ea typeface="Ubuntu"/>
                <a:cs typeface="Ubuntu"/>
                <a:sym typeface="Ubuntu"/>
              </a:rPr>
              <a:t>Rayon équatorial	60 268 km (9,4492 Terres)</a:t>
            </a:r>
          </a:p>
          <a:p>
            <a:pPr rtl="0" lvl="0"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latin typeface="Ubuntu"/>
                <a:ea typeface="Ubuntu"/>
                <a:cs typeface="Ubuntu"/>
                <a:sym typeface="Ubuntu"/>
              </a:rPr>
              <a:t>Volume		827,13×1012 km3 (763 Terres)</a:t>
            </a:r>
          </a:p>
          <a:p>
            <a:pPr rtl="0" lvl="0">
              <a:buNone/>
            </a:pPr>
            <a:r>
              <a:rPr sz="1200" lang="fr">
                <a:latin typeface="Ubuntu"/>
                <a:ea typeface="Ubuntu"/>
                <a:cs typeface="Ubuntu"/>
                <a:sym typeface="Ubuntu"/>
              </a:rPr>
              <a:t>Masse			568,46×1024 kg  (95,152 Terres)</a:t>
            </a:r>
          </a:p>
          <a:p>
            <a:pPr rtl="0" lvl="0"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latin typeface="Ubuntu"/>
                <a:ea typeface="Ubuntu"/>
                <a:cs typeface="Ubuntu"/>
                <a:sym typeface="Ubuntu"/>
              </a:rPr>
              <a:t>Masse vol		687,3 kg/m3</a:t>
            </a:r>
          </a:p>
          <a:p>
            <a:pPr rtl="0" lvl="0"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latin typeface="Ubuntu"/>
                <a:ea typeface="Ubuntu"/>
                <a:cs typeface="Ubuntu"/>
                <a:sym typeface="Ubuntu"/>
              </a:rPr>
              <a:t>Gravité 		10,44 m/s2 (1,064 g)</a:t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id="43" name="Shape 43"/>
          <p:cNvSpPr txBox="1"/>
          <p:nvPr/>
        </p:nvSpPr>
        <p:spPr>
          <a:xfrm>
            <a:off y="3070250" x="5437325"/>
            <a:ext cy="1932899" cx="37067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60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Vitesse de libération	 35,5 km/s </a:t>
            </a:r>
            <a:r>
              <a:rPr sz="900"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(11km/s sur terre)</a:t>
            </a:r>
          </a:p>
          <a:p>
            <a:pPr rtl="0" lvl="0">
              <a:spcBef>
                <a:spcPts val="60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Période de rotation	0,444 d (10 h 47 min 6 s)</a:t>
            </a:r>
          </a:p>
          <a:p>
            <a:pPr rtl="0" lvl="0">
              <a:spcBef>
                <a:spcPts val="60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Vitesse de rotation (à l’équateur)	34 821 km/h</a:t>
            </a:r>
          </a:p>
          <a:p>
            <a:pPr rtl="0" lvl="0">
              <a:spcBef>
                <a:spcPts val="60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Inclinaison de l’axe	26,73°</a:t>
            </a:r>
          </a:p>
          <a:p>
            <a:pPr rtl="0" lvl="0">
              <a:spcBef>
                <a:spcPts val="60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Irradiance solaire 14,90 W/m² </a:t>
            </a:r>
            <a:r>
              <a:rPr sz="900"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(0,011 Terre) 1300w/m²</a:t>
            </a:r>
          </a:p>
          <a:p>
            <a:pPr rtl="0" lvl="0">
              <a:spcBef>
                <a:spcPts val="60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sz="1200"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Température de surface : 	81 K ( -191,9 °C)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fr">
                <a:latin typeface="Syncopate"/>
                <a:ea typeface="Syncopate"/>
                <a:cs typeface="Syncopate"/>
                <a:sym typeface="Syncopate"/>
              </a:rPr>
              <a:t> à l’origine</a:t>
            </a:r>
          </a:p>
        </p:txBody>
      </p:sp>
      <p:sp>
        <p:nvSpPr>
          <p:cNvPr id="49" name="Shape 49"/>
          <p:cNvSpPr/>
          <p:nvPr/>
        </p:nvSpPr>
        <p:spPr>
          <a:xfrm>
            <a:off y="205975" x="5827550"/>
            <a:ext cy="2270925" cx="31653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50" name="Shape 50"/>
          <p:cNvSpPr/>
          <p:nvPr/>
        </p:nvSpPr>
        <p:spPr>
          <a:xfrm>
            <a:off y="1138550" x="693300"/>
            <a:ext cy="1564875" cx="11776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51" name="Shape 51"/>
          <p:cNvSpPr/>
          <p:nvPr/>
        </p:nvSpPr>
        <p:spPr>
          <a:xfrm>
            <a:off y="1138550" x="2112225"/>
            <a:ext cy="1564875" cx="151493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52" name="Shape 52"/>
          <p:cNvSpPr/>
          <p:nvPr/>
        </p:nvSpPr>
        <p:spPr>
          <a:xfrm>
            <a:off y="2875725" x="693300"/>
            <a:ext cy="1397149" cx="1177699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</p:sp>
      <p:sp>
        <p:nvSpPr>
          <p:cNvPr id="53" name="Shape 53"/>
          <p:cNvSpPr/>
          <p:nvPr/>
        </p:nvSpPr>
        <p:spPr>
          <a:xfrm>
            <a:off y="2875725" x="2112225"/>
            <a:ext cy="2092349" cx="1585874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</p:sp>
      <p:sp>
        <p:nvSpPr>
          <p:cNvPr id="54" name="Shape 54"/>
          <p:cNvSpPr/>
          <p:nvPr/>
        </p:nvSpPr>
        <p:spPr>
          <a:xfrm>
            <a:off y="1138550" x="3868375"/>
            <a:ext cy="1584392" cx="1177699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</p:sp>
      <p:sp>
        <p:nvSpPr>
          <p:cNvPr id="55" name="Shape 55"/>
          <p:cNvSpPr/>
          <p:nvPr/>
        </p:nvSpPr>
        <p:spPr>
          <a:xfrm>
            <a:off y="2875725" x="3832625"/>
            <a:ext cy="1183853" cx="1213449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</p:sp>
      <p:sp>
        <p:nvSpPr>
          <p:cNvPr id="56" name="Shape 56"/>
          <p:cNvSpPr/>
          <p:nvPr/>
        </p:nvSpPr>
        <p:spPr>
          <a:xfrm>
            <a:off y="1508325" x="5222550"/>
            <a:ext cy="1765699" cx="1272599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</p:sp>
      <p:sp>
        <p:nvSpPr>
          <p:cNvPr id="57" name="Shape 57"/>
          <p:cNvSpPr/>
          <p:nvPr/>
        </p:nvSpPr>
        <p:spPr>
          <a:xfrm>
            <a:off y="2875725" x="5222550"/>
            <a:ext cy="1877600" cx="4050824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</p:sp>
      <p:sp>
        <p:nvSpPr>
          <p:cNvPr id="58" name="Shape 58"/>
          <p:cNvSpPr/>
          <p:nvPr/>
        </p:nvSpPr>
        <p:spPr>
          <a:xfrm>
            <a:off y="4167851" x="3853600"/>
            <a:ext cy="619498" cx="1213450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fr">
                <a:latin typeface="Syncopate"/>
                <a:ea typeface="Syncopate"/>
                <a:cs typeface="Syncopate"/>
                <a:sym typeface="Syncopate"/>
              </a:rPr>
              <a:t>par la suite</a:t>
            </a:r>
          </a:p>
        </p:txBody>
      </p:sp>
      <p:sp>
        <p:nvSpPr>
          <p:cNvPr id="64" name="Shape 64"/>
          <p:cNvSpPr/>
          <p:nvPr/>
        </p:nvSpPr>
        <p:spPr>
          <a:xfrm>
            <a:off y="1160100" x="621975"/>
            <a:ext cy="971400" cx="16941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65" name="Shape 65"/>
          <p:cNvSpPr txBox="1"/>
          <p:nvPr/>
        </p:nvSpPr>
        <p:spPr>
          <a:xfrm>
            <a:off y="1195025" x="2529825"/>
            <a:ext cy="695400" cx="30135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La première photo astronomique de Saturne a été prise en 1883 par le britannique Commons</a:t>
            </a:r>
          </a:p>
        </p:txBody>
      </p:sp>
      <p:sp>
        <p:nvSpPr>
          <p:cNvPr id="66" name="Shape 66"/>
          <p:cNvSpPr/>
          <p:nvPr/>
        </p:nvSpPr>
        <p:spPr>
          <a:xfrm>
            <a:off y="2292200" x="457200"/>
            <a:ext cy="1536624" cx="301364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67" name="Shape 67"/>
          <p:cNvSpPr txBox="1"/>
          <p:nvPr/>
        </p:nvSpPr>
        <p:spPr>
          <a:xfrm>
            <a:off y="2292200" x="3501225"/>
            <a:ext cy="857400" cx="18812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>
                <a:solidFill>
                  <a:srgbClr val="F3F3F3"/>
                </a:solidFill>
                <a:latin typeface="Ubuntu"/>
                <a:ea typeface="Ubuntu"/>
                <a:cs typeface="Ubuntu"/>
                <a:sym typeface="Ubuntu"/>
              </a:rPr>
              <a:t>Une très bonne saturne de 1945 au Pic du Midi </a:t>
            </a:r>
          </a:p>
        </p:txBody>
      </p:sp>
      <p:sp>
        <p:nvSpPr>
          <p:cNvPr id="68" name="Shape 68"/>
          <p:cNvSpPr/>
          <p:nvPr/>
        </p:nvSpPr>
        <p:spPr>
          <a:xfrm>
            <a:off y="695325" x="5543325"/>
            <a:ext cy="3291174" cx="354525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69" name="Shape 69"/>
          <p:cNvSpPr/>
          <p:nvPr/>
        </p:nvSpPr>
        <p:spPr>
          <a:xfrm>
            <a:off y="3938000" x="457200"/>
            <a:ext cy="1353049" cx="1411299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</p:sp>
      <p:sp>
        <p:nvSpPr>
          <p:cNvPr id="70" name="Shape 70"/>
          <p:cNvSpPr txBox="1"/>
          <p:nvPr/>
        </p:nvSpPr>
        <p:spPr>
          <a:xfrm>
            <a:off y="4081250" x="2068575"/>
            <a:ext cy="4572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>
                <a:solidFill>
                  <a:srgbClr val="F3F3F3"/>
                </a:solidFill>
                <a:latin typeface="Ubuntu"/>
                <a:ea typeface="Ubuntu"/>
                <a:cs typeface="Ubuntu"/>
                <a:sym typeface="Ubuntu"/>
              </a:rPr>
              <a:t>Mewlon 210, à f/120 sur Kodak Elite 200, en 1995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fr">
                <a:latin typeface="Syncopate"/>
                <a:ea typeface="Syncopate"/>
                <a:cs typeface="Syncopate"/>
                <a:sym typeface="Syncopate"/>
              </a:rPr>
              <a:t>les missions</a:t>
            </a:r>
          </a:p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/>
              <a:t>Pioneer 11</a:t>
            </a:r>
          </a:p>
        </p:txBody>
      </p:sp>
      <p:sp>
        <p:nvSpPr>
          <p:cNvPr id="77" name="Shape 77"/>
          <p:cNvSpPr/>
          <p:nvPr/>
        </p:nvSpPr>
        <p:spPr>
          <a:xfrm>
            <a:off y="1383725" x="2383050"/>
            <a:ext cy="1492500" cx="18893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78" name="Shape 78"/>
          <p:cNvSpPr/>
          <p:nvPr/>
        </p:nvSpPr>
        <p:spPr>
          <a:xfrm>
            <a:off y="1383725" x="4485275"/>
            <a:ext cy="2986999" cx="439817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79" name="Shape 79"/>
          <p:cNvSpPr/>
          <p:nvPr/>
        </p:nvSpPr>
        <p:spPr>
          <a:xfrm>
            <a:off y="3064425" x="2383050"/>
            <a:ext cy="1254075" cx="137782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80" name="Shape 80"/>
          <p:cNvSpPr/>
          <p:nvPr/>
        </p:nvSpPr>
        <p:spPr>
          <a:xfrm>
            <a:off y="-67875" x="6170800"/>
            <a:ext cy="1841500" cx="26416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" name="Shape 85"/>
          <p:cNvSpPr/>
          <p:nvPr/>
        </p:nvSpPr>
        <p:spPr>
          <a:xfrm>
            <a:off y="-95250" x="-316925"/>
            <a:ext cy="3725699" cx="541982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y="189925" x="3534050"/>
            <a:ext cy="3725699" cx="26931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/>
              <a:t>Voyager 1</a:t>
            </a:r>
          </a:p>
        </p:txBody>
      </p:sp>
      <p:sp>
        <p:nvSpPr>
          <p:cNvPr id="87" name="Shape 87"/>
          <p:cNvSpPr/>
          <p:nvPr/>
        </p:nvSpPr>
        <p:spPr>
          <a:xfrm>
            <a:off y="1535674" x="5045525"/>
            <a:ext cy="3607824" cx="409847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88" name="Shape 88"/>
          <p:cNvSpPr/>
          <p:nvPr/>
        </p:nvSpPr>
        <p:spPr>
          <a:xfrm>
            <a:off y="2861975" x="0"/>
            <a:ext cy="2281525" cx="209819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89" name="Shape 89"/>
          <p:cNvSpPr/>
          <p:nvPr/>
        </p:nvSpPr>
        <p:spPr>
          <a:xfrm>
            <a:off y="-199175" x="5618725"/>
            <a:ext cy="1699774" cx="170287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</p:sp>
      <p:sp>
        <p:nvSpPr>
          <p:cNvPr id="90" name="Shape 90"/>
          <p:cNvSpPr txBox="1"/>
          <p:nvPr/>
        </p:nvSpPr>
        <p:spPr>
          <a:xfrm>
            <a:off y="3864625" x="1782050"/>
            <a:ext cy="4572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>
                <a:solidFill>
                  <a:srgbClr val="FFFFFF"/>
                </a:solidFill>
              </a:rPr>
              <a:t>anneau f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y="1078475" x="5219025"/>
            <a:ext cy="4572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fr">
                <a:solidFill>
                  <a:srgbClr val="FFFFFF"/>
                </a:solidFill>
              </a:rPr>
              <a:t>Mimas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5" name="Shape 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" name="Shape 96"/>
          <p:cNvSpPr/>
          <p:nvPr/>
        </p:nvSpPr>
        <p:spPr>
          <a:xfrm>
            <a:off y="122325" x="179875"/>
            <a:ext cy="5401150" cx="43209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y="203150" x="179875"/>
            <a:ext cy="1034999" cx="30365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/>
              <a:t>Voyager 2</a:t>
            </a:r>
          </a:p>
        </p:txBody>
      </p:sp>
      <p:sp>
        <p:nvSpPr>
          <p:cNvPr id="98" name="Shape 98"/>
          <p:cNvSpPr/>
          <p:nvPr/>
        </p:nvSpPr>
        <p:spPr>
          <a:xfrm>
            <a:off y="0" x="4549275"/>
            <a:ext cy="4662199" cx="45947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99" name="Shape 99">
            <a:hlinkClick r:id="rId6"/>
          </p:cNvPr>
          <p:cNvSpPr/>
          <p:nvPr/>
        </p:nvSpPr>
        <p:spPr>
          <a:xfrm>
            <a:off y="2777549" x="4549275"/>
            <a:ext cy="2365949" cx="315902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</p:sp>
      <p:sp>
        <p:nvSpPr>
          <p:cNvPr id="100" name="Shape 100"/>
          <p:cNvSpPr/>
          <p:nvPr/>
        </p:nvSpPr>
        <p:spPr>
          <a:xfrm>
            <a:off y="34925" x="3341000"/>
            <a:ext cy="1159800" cx="115980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</p:sp>
      <p:sp>
        <p:nvSpPr>
          <p:cNvPr id="101" name="Shape 101"/>
          <p:cNvSpPr/>
          <p:nvPr/>
        </p:nvSpPr>
        <p:spPr>
          <a:xfrm>
            <a:off y="1027225" x="3185275"/>
            <a:ext cy="1076575" cx="1249824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</p:sp>
      <p:sp>
        <p:nvSpPr>
          <p:cNvPr id="102" name="Shape 102"/>
          <p:cNvSpPr/>
          <p:nvPr/>
        </p:nvSpPr>
        <p:spPr>
          <a:xfrm>
            <a:off y="2072075" x="3341000"/>
            <a:ext cy="1177899" cx="1177899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</p:sp>
      <p:sp>
        <p:nvSpPr>
          <p:cNvPr id="103" name="Shape 103"/>
          <p:cNvSpPr txBox="1"/>
          <p:nvPr/>
        </p:nvSpPr>
        <p:spPr>
          <a:xfrm>
            <a:off y="3249975" x="3533550"/>
            <a:ext cy="4572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>
                <a:solidFill>
                  <a:srgbClr val="F3F3F3"/>
                </a:solidFill>
              </a:rPr>
              <a:t>japet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y="1823000" x="3533550"/>
            <a:ext cy="4572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fr">
                <a:solidFill>
                  <a:srgbClr val="F3F3F3"/>
                </a:solidFill>
              </a:rPr>
              <a:t>Titan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y="780950" x="3533550"/>
            <a:ext cy="4572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fr">
                <a:solidFill>
                  <a:srgbClr val="F3F3F3"/>
                </a:solidFill>
              </a:rPr>
              <a:t>Hyperion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/>
          <p:nvPr/>
        </p:nvSpPr>
        <p:spPr>
          <a:xfrm>
            <a:off y="-2362275" x="-363074"/>
            <a:ext cy="7505774" cx="75048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11" name="Shape 11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fr"/>
              <a:t>Cassini</a:t>
            </a:r>
          </a:p>
        </p:txBody>
      </p:sp>
      <p:sp>
        <p:nvSpPr>
          <p:cNvPr id="112" name="Shape 112"/>
          <p:cNvSpPr/>
          <p:nvPr/>
        </p:nvSpPr>
        <p:spPr>
          <a:xfrm>
            <a:off y="0" x="4861225"/>
            <a:ext cy="5189599" cx="49982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13" name="Shape 113"/>
          <p:cNvSpPr/>
          <p:nvPr/>
        </p:nvSpPr>
        <p:spPr>
          <a:xfrm>
            <a:off y="2853000" x="1745900"/>
            <a:ext cy="2990673" cx="299125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114" name="Shape 114"/>
          <p:cNvSpPr txBox="1"/>
          <p:nvPr/>
        </p:nvSpPr>
        <p:spPr>
          <a:xfrm>
            <a:off y="116750" x="3003900"/>
            <a:ext cy="4572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>
                <a:solidFill>
                  <a:srgbClr val="FFFFFF"/>
                </a:solidFill>
              </a:rPr>
              <a:t>Encelade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y="3475375" x="3444225"/>
            <a:ext cy="4572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fr">
                <a:solidFill>
                  <a:srgbClr val="FFFFFF"/>
                </a:solidFill>
              </a:rPr>
              <a:t>Mimas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9" name="Shape 1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0" name="Shape 120"/>
          <p:cNvSpPr/>
          <p:nvPr/>
        </p:nvSpPr>
        <p:spPr>
          <a:xfrm>
            <a:off y="-2608575" x="2906500"/>
            <a:ext cy="6706624" cx="67047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21" name="Shape 121"/>
          <p:cNvSpPr/>
          <p:nvPr/>
        </p:nvSpPr>
        <p:spPr>
          <a:xfrm>
            <a:off y="-198925" x="10575"/>
            <a:ext cy="5342423" cx="469265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22" name="Shape 122"/>
          <p:cNvSpPr txBox="1"/>
          <p:nvPr/>
        </p:nvSpPr>
        <p:spPr>
          <a:xfrm>
            <a:off y="997300" x="5953625"/>
            <a:ext cy="11595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fr">
                <a:solidFill>
                  <a:srgbClr val="F3F3F3"/>
                </a:solidFill>
              </a:rPr>
              <a:t>Téthys &amp; Dioné</a:t>
            </a:r>
          </a:p>
          <a:p>
            <a:pPr rtl="0" lvl="0">
              <a:buClr>
                <a:schemeClr val="dk1"/>
              </a:buClr>
              <a:buSzPct val="78571"/>
              <a:buFont typeface="Arial"/>
              <a:buNone/>
            </a:pPr>
            <a:r>
              <a:rPr lang="fr">
                <a:solidFill>
                  <a:srgbClr val="F3F3F3"/>
                </a:solidFill>
              </a:rPr>
              <a:t>1460000 km.</a:t>
            </a:r>
          </a:p>
          <a:p>
            <a:pPr rtl="0" lvl="0">
              <a:buNone/>
            </a:pPr>
            <a:r>
              <a:rPr lang="fr">
                <a:solidFill>
                  <a:srgbClr val="F3F3F3"/>
                </a:solidFill>
              </a:rPr>
              <a:t>différence d'albedo : 0,8 et 0,6 respectivement.</a:t>
            </a:r>
          </a:p>
        </p:txBody>
      </p:sp>
      <p:sp>
        <p:nvSpPr>
          <p:cNvPr id="123" name="Shape 123"/>
          <p:cNvSpPr/>
          <p:nvPr/>
        </p:nvSpPr>
        <p:spPr>
          <a:xfrm>
            <a:off y="2050831" x="4703225"/>
            <a:ext cy="4441868" cx="444077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7" name="Shape 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" name="Shape 128"/>
          <p:cNvSpPr/>
          <p:nvPr/>
        </p:nvSpPr>
        <p:spPr>
          <a:xfrm>
            <a:off y="0" x="0"/>
            <a:ext cy="5143500" cx="514106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29" name="Shape 129"/>
          <p:cNvSpPr txBox="1"/>
          <p:nvPr/>
        </p:nvSpPr>
        <p:spPr>
          <a:xfrm>
            <a:off y="0" x="0"/>
            <a:ext cy="3000000" cx="30000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buNone/>
            </a:pPr>
            <a:r>
              <a:rPr lang="fr">
                <a:solidFill>
                  <a:srgbClr val="F3F3F3"/>
                </a:solidFill>
              </a:rPr>
              <a:t>Onde de gravité ( Calypso)</a:t>
            </a:r>
          </a:p>
        </p:txBody>
      </p:sp>
      <p:sp>
        <p:nvSpPr>
          <p:cNvPr id="130" name="Shape 130"/>
          <p:cNvSpPr/>
          <p:nvPr/>
        </p:nvSpPr>
        <p:spPr>
          <a:xfrm rot="5400000">
            <a:off y="-670250" x="670249"/>
            <a:ext cy="2623975" cx="12834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31" name="Shape 131"/>
          <p:cNvSpPr/>
          <p:nvPr/>
        </p:nvSpPr>
        <p:spPr>
          <a:xfrm rot="-5400000">
            <a:off y="-1962200" x="4411800"/>
            <a:ext cy="6633825" cx="663595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132" name="Shape 132"/>
          <p:cNvSpPr/>
          <p:nvPr/>
        </p:nvSpPr>
        <p:spPr>
          <a:xfrm>
            <a:off y="1788849" x="4412850"/>
            <a:ext cy="4730951" cx="4731148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" name="Shape 137"/>
          <p:cNvSpPr/>
          <p:nvPr/>
        </p:nvSpPr>
        <p:spPr>
          <a:xfrm>
            <a:off y="-14461" x="0"/>
            <a:ext cy="5172410" cx="51728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38" name="Shape 138"/>
          <p:cNvSpPr/>
          <p:nvPr/>
        </p:nvSpPr>
        <p:spPr>
          <a:xfrm>
            <a:off y="-27275" x="3971128"/>
            <a:ext cy="5170775" cx="5172871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" name="Shape 143"/>
          <p:cNvSpPr/>
          <p:nvPr/>
        </p:nvSpPr>
        <p:spPr>
          <a:xfrm>
            <a:off y="698524" x="-466113"/>
            <a:ext cy="3746450" cx="1007622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8" name="Shape 148"/>
          <p:cNvSpPr/>
          <p:nvPr/>
        </p:nvSpPr>
        <p:spPr>
          <a:xfrm>
            <a:off y="0" x="0"/>
            <a:ext cy="5145423" cx="514542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49" name="Shape 149"/>
          <p:cNvSpPr/>
          <p:nvPr/>
        </p:nvSpPr>
        <p:spPr>
          <a:xfrm>
            <a:off y="0" x="3945125"/>
            <a:ext cy="6601574" cx="65994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3" name="Shape 1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4" name="Shape 154"/>
          <p:cNvSpPr/>
          <p:nvPr/>
        </p:nvSpPr>
        <p:spPr>
          <a:xfrm>
            <a:off y="-313625" x="4627725"/>
            <a:ext cy="5970748" cx="59682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55" name="Shape 155"/>
          <p:cNvSpPr/>
          <p:nvPr/>
        </p:nvSpPr>
        <p:spPr>
          <a:xfrm>
            <a:off y="937" x="-99050"/>
            <a:ext cy="5141624" cx="514032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9" name="Shape 1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0" name="Shape 160"/>
          <p:cNvSpPr/>
          <p:nvPr/>
        </p:nvSpPr>
        <p:spPr>
          <a:xfrm>
            <a:off y="0" x="3927475"/>
            <a:ext cy="5216524" cx="52165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61" name="Shape 161"/>
          <p:cNvSpPr/>
          <p:nvPr/>
        </p:nvSpPr>
        <p:spPr>
          <a:xfrm>
            <a:off y="0" x="-59400"/>
            <a:ext cy="5156449" cx="515422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5" name="Shape 1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6" name="Shape 166"/>
          <p:cNvSpPr/>
          <p:nvPr/>
        </p:nvSpPr>
        <p:spPr>
          <a:xfrm>
            <a:off y="-41974" x="0"/>
            <a:ext cy="5227450" cx="522469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0" name="Shape 1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1" name="Shape 171"/>
          <p:cNvSpPr txBox="1"/>
          <p:nvPr/>
        </p:nvSpPr>
        <p:spPr>
          <a:xfrm>
            <a:off y="1666375" x="3315425"/>
            <a:ext cy="457200" cx="13715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fr"/>
              <a:t>http://www.nasa.gov/images/content/388135main_PIA11667_full.jpg</a:t>
            </a:r>
          </a:p>
        </p:txBody>
      </p:sp>
      <p:sp>
        <p:nvSpPr>
          <p:cNvPr id="172" name="Shape 172"/>
          <p:cNvSpPr/>
          <p:nvPr/>
        </p:nvSpPr>
        <p:spPr>
          <a:xfrm>
            <a:off y="412874" x="9925"/>
            <a:ext cy="4031975" cx="90955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3" fill="hold" presetSubtype="16" presetClass="entr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9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9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6" name="Shape 1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" name="Shape 177"/>
          <p:cNvSpPr/>
          <p:nvPr/>
        </p:nvSpPr>
        <p:spPr>
          <a:xfrm>
            <a:off y="0" x="312525"/>
            <a:ext cy="5312849" cx="53149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78" name="Shape 178"/>
          <p:cNvSpPr txBox="1"/>
          <p:nvPr>
            <p:ph type="title"/>
          </p:nvPr>
        </p:nvSpPr>
        <p:spPr>
          <a:xfrm>
            <a:off y="100328" x="477035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fr">
                <a:latin typeface="Syncopate"/>
                <a:ea typeface="Syncopate"/>
                <a:cs typeface="Syncopate"/>
                <a:sym typeface="Syncopate"/>
              </a:rPr>
              <a:t>Atmophère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2" name="Shape 1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3" name="Shape 183"/>
          <p:cNvSpPr/>
          <p:nvPr/>
        </p:nvSpPr>
        <p:spPr>
          <a:xfrm>
            <a:off y="687500" x="4651600"/>
            <a:ext cy="3275824" cx="43677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84" name="Shape 184"/>
          <p:cNvSpPr/>
          <p:nvPr/>
        </p:nvSpPr>
        <p:spPr>
          <a:xfrm>
            <a:off y="691475" x="170550"/>
            <a:ext cy="3267874" cx="435897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85" name="Shape 185"/>
          <p:cNvSpPr/>
          <p:nvPr/>
        </p:nvSpPr>
        <p:spPr>
          <a:xfrm>
            <a:off y="760925" x="539212"/>
            <a:ext cy="3621650" cx="362165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9" name="Shape 1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0" name="Shape 19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/>
        </p:txBody>
      </p:sp>
      <p:sp>
        <p:nvSpPr>
          <p:cNvPr id="191" name="Shape 19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192" name="Shape 192"/>
          <p:cNvSpPr/>
          <p:nvPr/>
        </p:nvSpPr>
        <p:spPr>
          <a:xfrm>
            <a:off y="-561750" x="-31150"/>
            <a:ext cy="8037649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93" name="Shape 193"/>
          <p:cNvSpPr/>
          <p:nvPr/>
        </p:nvSpPr>
        <p:spPr>
          <a:xfrm>
            <a:off y="1392974" x="592300"/>
            <a:ext cy="5579849" cx="395222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94" name="Shape 194"/>
          <p:cNvSpPr txBox="1"/>
          <p:nvPr/>
        </p:nvSpPr>
        <p:spPr>
          <a:xfrm>
            <a:off y="1501950" x="4972800"/>
            <a:ext cy="1657500" cx="37782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/>
              <a:t>Les « instabilités de Kelvin-Helmholtz »</a:t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8" name="Shape 1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9" name="Shape 19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/>
        </p:txBody>
      </p:sp>
      <p:sp>
        <p:nvSpPr>
          <p:cNvPr id="200" name="Shape 20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201" name="Shape 201"/>
          <p:cNvSpPr/>
          <p:nvPr/>
        </p:nvSpPr>
        <p:spPr>
          <a:xfrm>
            <a:off y="-519325" x="0"/>
            <a:ext cy="5662830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5" name="Shape 2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6" name="Shape 206"/>
          <p:cNvSpPr/>
          <p:nvPr/>
        </p:nvSpPr>
        <p:spPr>
          <a:xfrm>
            <a:off y="349925" x="1868575"/>
            <a:ext cy="4286250" cx="56959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0" name="Shape 2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1" name="Shape 21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/>
        </p:txBody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213" name="Shape 213"/>
          <p:cNvSpPr/>
          <p:nvPr/>
        </p:nvSpPr>
        <p:spPr>
          <a:xfrm>
            <a:off y="89800" x="-488600"/>
            <a:ext cy="4963899" cx="992467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7" name="Shape 2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8" name="Shape 21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/>
        </p:txBody>
      </p:sp>
      <p:sp>
        <p:nvSpPr>
          <p:cNvPr id="219" name="Shape 21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220" name="Shape 220"/>
          <p:cNvSpPr/>
          <p:nvPr/>
        </p:nvSpPr>
        <p:spPr>
          <a:xfrm>
            <a:off y="-166024" x="0"/>
            <a:ext cy="6644624" cx="911844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4" name="Shape 2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5" name="Shape 225"/>
          <p:cNvSpPr/>
          <p:nvPr/>
        </p:nvSpPr>
        <p:spPr>
          <a:xfrm>
            <a:off y="-59425" x="0"/>
            <a:ext cy="7334250" cx="94583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9" name="Shape 2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0" name="Shape 230"/>
          <p:cNvSpPr/>
          <p:nvPr/>
        </p:nvSpPr>
        <p:spPr>
          <a:xfrm>
            <a:off y="-476250" x="-1208300"/>
            <a:ext cy="6502599" cx="115606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4" name="Shape 2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5" name="Shape 23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236" name="Shape 236"/>
          <p:cNvSpPr/>
          <p:nvPr/>
        </p:nvSpPr>
        <p:spPr>
          <a:xfrm>
            <a:off y="657225" x="-19050"/>
            <a:ext cy="4486275" cx="91821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0" name="Shape 2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1" name="Shape 241"/>
          <p:cNvSpPr/>
          <p:nvPr/>
        </p:nvSpPr>
        <p:spPr>
          <a:xfrm>
            <a:off y="309562" x="1066800"/>
            <a:ext cy="4524374" cx="736739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5" name="Shape 2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6" name="Shape 24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/>
        </p:txBody>
      </p:sp>
      <p:sp>
        <p:nvSpPr>
          <p:cNvPr id="247" name="Shape 247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248" name="Shape 248"/>
          <p:cNvSpPr/>
          <p:nvPr/>
        </p:nvSpPr>
        <p:spPr>
          <a:xfrm>
            <a:off y="0" x="0"/>
            <a:ext cy="5302381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3" name="Shape 25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/>
        </p:txBody>
      </p:sp>
      <p:sp>
        <p:nvSpPr>
          <p:cNvPr id="254" name="Shape 25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255" name="Shape 255"/>
          <p:cNvSpPr/>
          <p:nvPr/>
        </p:nvSpPr>
        <p:spPr>
          <a:xfrm>
            <a:off y="-49212" x="-1496922"/>
            <a:ext cy="5241925" cx="1158737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9" name="Shape 2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0" name="Shape 26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/>
        </p:txBody>
      </p:sp>
      <p:sp>
        <p:nvSpPr>
          <p:cNvPr id="261" name="Shape 26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262" name="Shape 262"/>
          <p:cNvSpPr/>
          <p:nvPr/>
        </p:nvSpPr>
        <p:spPr>
          <a:xfrm>
            <a:off y="476250" x="-1549400"/>
            <a:ext cy="3835400" cx="122428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63" name="Shape 263"/>
          <p:cNvSpPr txBox="1"/>
          <p:nvPr/>
        </p:nvSpPr>
        <p:spPr>
          <a:xfrm>
            <a:off y="4667250" x="5886450"/>
            <a:ext cy="457200" cx="3657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fr">
                <a:solidFill>
                  <a:srgbClr val="666666"/>
                </a:solidFill>
              </a:rPr>
              <a:t>Réa et Titan</a:t>
            </a:r>
          </a:p>
        </p:txBody>
      </p:sp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7" name="Shape 2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8" name="Shape 268"/>
          <p:cNvSpPr/>
          <p:nvPr/>
        </p:nvSpPr>
        <p:spPr>
          <a:xfrm>
            <a:off y="1387475" x="0"/>
            <a:ext cy="3768725" cx="899524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69" name="Shape 269"/>
          <p:cNvSpPr txBox="1"/>
          <p:nvPr/>
        </p:nvSpPr>
        <p:spPr>
          <a:xfrm>
            <a:off y="4810125" x="6953250"/>
            <a:ext cy="218999" cx="2081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sz="1200" lang="fr">
                <a:solidFill>
                  <a:srgbClr val="999999"/>
                </a:solidFill>
              </a:rPr>
              <a:t>Pan et Promethé</a:t>
            </a:r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3" name="Shape 2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4" name="Shape 27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/>
        </p:txBody>
      </p:sp>
      <p:sp>
        <p:nvSpPr>
          <p:cNvPr id="275" name="Shape 27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ark-gradient">
  <a:themeElements>
    <a:clrScheme name="Custom 346">
      <a:dk1>
        <a:srgbClr val="000000"/>
      </a:dk1>
      <a:lt1>
        <a:srgbClr val="FFFFFF"/>
      </a:lt1>
      <a:dk2>
        <a:srgbClr val="4C4C4C"/>
      </a:dk2>
      <a:lt2>
        <a:srgbClr val="CCCCCC"/>
      </a:lt2>
      <a:accent1>
        <a:srgbClr val="89B4B8"/>
      </a:accent1>
      <a:accent2>
        <a:srgbClr val="AFA6CA"/>
      </a:accent2>
      <a:accent3>
        <a:srgbClr val="A5B492"/>
      </a:accent3>
      <a:accent4>
        <a:srgbClr val="E8CD6D"/>
      </a:accent4>
      <a:accent5>
        <a:srgbClr val="F4A447"/>
      </a:accent5>
      <a:accent6>
        <a:srgbClr val="D09D94"/>
      </a:accent6>
      <a:hlink>
        <a:srgbClr val="5EA7AA"/>
      </a:hlink>
      <a:folHlink>
        <a:srgbClr val="A295BE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